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Lst>
  <p:notesMasterIdLst>
    <p:notesMasterId r:id="rId32"/>
  </p:notesMasterIdLst>
  <p:sldIdLst>
    <p:sldId id="256" r:id="rId5"/>
    <p:sldId id="261" r:id="rId6"/>
    <p:sldId id="266" r:id="rId7"/>
    <p:sldId id="351" r:id="rId8"/>
    <p:sldId id="365" r:id="rId9"/>
    <p:sldId id="354" r:id="rId10"/>
    <p:sldId id="357" r:id="rId11"/>
    <p:sldId id="356" r:id="rId12"/>
    <p:sldId id="262" r:id="rId13"/>
    <p:sldId id="263" r:id="rId14"/>
    <p:sldId id="264" r:id="rId15"/>
    <p:sldId id="345" r:id="rId16"/>
    <p:sldId id="346" r:id="rId17"/>
    <p:sldId id="347" r:id="rId18"/>
    <p:sldId id="358" r:id="rId19"/>
    <p:sldId id="267" r:id="rId20"/>
    <p:sldId id="360" r:id="rId21"/>
    <p:sldId id="269" r:id="rId22"/>
    <p:sldId id="359" r:id="rId23"/>
    <p:sldId id="268" r:id="rId24"/>
    <p:sldId id="361" r:id="rId25"/>
    <p:sldId id="260" r:id="rId26"/>
    <p:sldId id="362" r:id="rId27"/>
    <p:sldId id="364" r:id="rId28"/>
    <p:sldId id="363" r:id="rId29"/>
    <p:sldId id="259" r:id="rId30"/>
    <p:sldId id="27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892" autoAdjust="0"/>
  </p:normalViewPr>
  <p:slideViewPr>
    <p:cSldViewPr snapToGrid="0">
      <p:cViewPr varScale="1">
        <p:scale>
          <a:sx n="55" d="100"/>
          <a:sy n="55" d="100"/>
        </p:scale>
        <p:origin x="1096"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uart Burns" userId="cca086f5-5d77-4f64-b71f-e8746fba6c95" providerId="ADAL" clId="{72B9D291-EC00-451A-AF10-7FED8C5630FD}"/>
    <pc:docChg chg="delSld">
      <pc:chgData name="Stuart Burns" userId="cca086f5-5d77-4f64-b71f-e8746fba6c95" providerId="ADAL" clId="{72B9D291-EC00-451A-AF10-7FED8C5630FD}" dt="2023-03-17T10:07:33.844" v="1" actId="2696"/>
      <pc:docMkLst>
        <pc:docMk/>
      </pc:docMkLst>
      <pc:sldChg chg="del">
        <pc:chgData name="Stuart Burns" userId="cca086f5-5d77-4f64-b71f-e8746fba6c95" providerId="ADAL" clId="{72B9D291-EC00-451A-AF10-7FED8C5630FD}" dt="2023-03-17T10:07:30.641" v="0" actId="2696"/>
        <pc:sldMkLst>
          <pc:docMk/>
          <pc:sldMk cId="1221488066" sldId="348"/>
        </pc:sldMkLst>
      </pc:sldChg>
      <pc:sldChg chg="del">
        <pc:chgData name="Stuart Burns" userId="cca086f5-5d77-4f64-b71f-e8746fba6c95" providerId="ADAL" clId="{72B9D291-EC00-451A-AF10-7FED8C5630FD}" dt="2023-03-17T10:07:33.844" v="1" actId="2696"/>
        <pc:sldMkLst>
          <pc:docMk/>
          <pc:sldMk cId="3192258480" sldId="349"/>
        </pc:sldMkLst>
      </pc:sldChg>
    </pc:docChg>
  </pc:docChgLst>
  <pc:docChgLst>
    <pc:chgData name="Stuart Burns" userId="cca086f5-5d77-4f64-b71f-e8746fba6c95" providerId="ADAL" clId="{08EC8E69-FBE8-41EE-B0CE-EFF85011993B}"/>
    <pc:docChg chg="addSld delSld modSld">
      <pc:chgData name="Stuart Burns" userId="cca086f5-5d77-4f64-b71f-e8746fba6c95" providerId="ADAL" clId="{08EC8E69-FBE8-41EE-B0CE-EFF85011993B}" dt="2023-03-17T10:03:42.167" v="8" actId="2696"/>
      <pc:docMkLst>
        <pc:docMk/>
      </pc:docMkLst>
      <pc:sldChg chg="modSp">
        <pc:chgData name="Stuart Burns" userId="cca086f5-5d77-4f64-b71f-e8746fba6c95" providerId="ADAL" clId="{08EC8E69-FBE8-41EE-B0CE-EFF85011993B}" dt="2023-03-17T10:01:25.579" v="1" actId="20577"/>
        <pc:sldMkLst>
          <pc:docMk/>
          <pc:sldMk cId="2277455317" sldId="260"/>
        </pc:sldMkLst>
        <pc:spChg chg="mod">
          <ac:chgData name="Stuart Burns" userId="cca086f5-5d77-4f64-b71f-e8746fba6c95" providerId="ADAL" clId="{08EC8E69-FBE8-41EE-B0CE-EFF85011993B}" dt="2023-03-17T10:01:25.579" v="1" actId="20577"/>
          <ac:spMkLst>
            <pc:docMk/>
            <pc:sldMk cId="2277455317" sldId="260"/>
            <ac:spMk id="3" creationId="{30D29DC8-6CB3-4D31-9934-B81B966764C2}"/>
          </ac:spMkLst>
        </pc:spChg>
      </pc:sldChg>
      <pc:sldChg chg="addSp modSp add">
        <pc:chgData name="Stuart Burns" userId="cca086f5-5d77-4f64-b71f-e8746fba6c95" providerId="ADAL" clId="{08EC8E69-FBE8-41EE-B0CE-EFF85011993B}" dt="2023-03-17T10:03:28.387" v="7" actId="14100"/>
        <pc:sldMkLst>
          <pc:docMk/>
          <pc:sldMk cId="3245841144" sldId="365"/>
        </pc:sldMkLst>
        <pc:picChg chg="add mod">
          <ac:chgData name="Stuart Burns" userId="cca086f5-5d77-4f64-b71f-e8746fba6c95" providerId="ADAL" clId="{08EC8E69-FBE8-41EE-B0CE-EFF85011993B}" dt="2023-03-17T10:03:28.387" v="7" actId="14100"/>
          <ac:picMkLst>
            <pc:docMk/>
            <pc:sldMk cId="3245841144" sldId="365"/>
            <ac:picMk id="2" creationId="{796A58B7-9606-434D-832F-F04C07B77A65}"/>
          </ac:picMkLst>
        </pc:picChg>
      </pc:sldChg>
      <pc:sldChg chg="modSp add del">
        <pc:chgData name="Stuart Burns" userId="cca086f5-5d77-4f64-b71f-e8746fba6c95" providerId="ADAL" clId="{08EC8E69-FBE8-41EE-B0CE-EFF85011993B}" dt="2023-03-17T10:03:42.167" v="8" actId="2696"/>
        <pc:sldMkLst>
          <pc:docMk/>
          <pc:sldMk cId="109857222" sldId="366"/>
        </pc:sldMkLst>
        <pc:picChg chg="mod">
          <ac:chgData name="Stuart Burns" userId="cca086f5-5d77-4f64-b71f-e8746fba6c95" providerId="ADAL" clId="{08EC8E69-FBE8-41EE-B0CE-EFF85011993B}" dt="2023-03-17T10:02:57.841" v="4" actId="1076"/>
          <ac:picMkLst>
            <pc:docMk/>
            <pc:sldMk cId="109857222" sldId="366"/>
            <ac:picMk id="4" creationId="{50AE96B2-A522-527B-ECDE-546A7049963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FD1462-C0DE-4CCC-A791-957ABBE0021B}" type="datetimeFigureOut">
              <a:rPr lang="en-GB" smtClean="0"/>
              <a:t>27/03/2023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AB09FD-68DA-465F-84F7-6F350B5968A2}" type="slidenum">
              <a:rPr lang="en-GB" smtClean="0"/>
              <a:t>‹#›</a:t>
            </a:fld>
            <a:endParaRPr lang="en-GB"/>
          </a:p>
        </p:txBody>
      </p:sp>
    </p:spTree>
    <p:extLst>
      <p:ext uri="{BB962C8B-B14F-4D97-AF65-F5344CB8AC3E}">
        <p14:creationId xmlns:p14="http://schemas.microsoft.com/office/powerpoint/2010/main" val="3520566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AB09FD-68DA-465F-84F7-6F350B5968A2}" type="slidenum">
              <a:rPr lang="en-GB" smtClean="0"/>
              <a:t>2</a:t>
            </a:fld>
            <a:endParaRPr lang="en-GB"/>
          </a:p>
        </p:txBody>
      </p:sp>
    </p:spTree>
    <p:extLst>
      <p:ext uri="{BB962C8B-B14F-4D97-AF65-F5344CB8AC3E}">
        <p14:creationId xmlns:p14="http://schemas.microsoft.com/office/powerpoint/2010/main" val="2327114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 mins</a:t>
            </a:r>
            <a:endParaRPr lang="en-GB" dirty="0"/>
          </a:p>
        </p:txBody>
      </p:sp>
      <p:sp>
        <p:nvSpPr>
          <p:cNvPr id="4" name="Slide Number Placeholder 3"/>
          <p:cNvSpPr>
            <a:spLocks noGrp="1"/>
          </p:cNvSpPr>
          <p:nvPr>
            <p:ph type="sldNum" sz="quarter" idx="5"/>
          </p:nvPr>
        </p:nvSpPr>
        <p:spPr/>
        <p:txBody>
          <a:bodyPr/>
          <a:lstStyle/>
          <a:p>
            <a:fld id="{A6AB09FD-68DA-465F-84F7-6F350B5968A2}" type="slidenum">
              <a:rPr lang="en-GB" smtClean="0"/>
              <a:t>20</a:t>
            </a:fld>
            <a:endParaRPr lang="en-GB"/>
          </a:p>
        </p:txBody>
      </p:sp>
    </p:spTree>
    <p:extLst>
      <p:ext uri="{BB962C8B-B14F-4D97-AF65-F5344CB8AC3E}">
        <p14:creationId xmlns:p14="http://schemas.microsoft.com/office/powerpoint/2010/main" val="2686374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AB09FD-68DA-465F-84F7-6F350B5968A2}" type="slidenum">
              <a:rPr lang="en-GB" smtClean="0"/>
              <a:t>22</a:t>
            </a:fld>
            <a:endParaRPr lang="en-GB"/>
          </a:p>
        </p:txBody>
      </p:sp>
    </p:spTree>
    <p:extLst>
      <p:ext uri="{BB962C8B-B14F-4D97-AF65-F5344CB8AC3E}">
        <p14:creationId xmlns:p14="http://schemas.microsoft.com/office/powerpoint/2010/main" val="3155327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AB09FD-68DA-465F-84F7-6F350B5968A2}" type="slidenum">
              <a:rPr lang="en-GB" smtClean="0"/>
              <a:t>26</a:t>
            </a:fld>
            <a:endParaRPr lang="en-GB"/>
          </a:p>
        </p:txBody>
      </p:sp>
    </p:spTree>
    <p:extLst>
      <p:ext uri="{BB962C8B-B14F-4D97-AF65-F5344CB8AC3E}">
        <p14:creationId xmlns:p14="http://schemas.microsoft.com/office/powerpoint/2010/main" val="695216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AB09FD-68DA-465F-84F7-6F350B5968A2}" type="slidenum">
              <a:rPr lang="en-GB" smtClean="0"/>
              <a:t>27</a:t>
            </a:fld>
            <a:endParaRPr lang="en-GB"/>
          </a:p>
        </p:txBody>
      </p:sp>
    </p:spTree>
    <p:extLst>
      <p:ext uri="{BB962C8B-B14F-4D97-AF65-F5344CB8AC3E}">
        <p14:creationId xmlns:p14="http://schemas.microsoft.com/office/powerpoint/2010/main" val="860313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AB09FD-68DA-465F-84F7-6F350B5968A2}" type="slidenum">
              <a:rPr lang="en-GB" smtClean="0"/>
              <a:t>9</a:t>
            </a:fld>
            <a:endParaRPr lang="en-GB"/>
          </a:p>
        </p:txBody>
      </p:sp>
    </p:spTree>
    <p:extLst>
      <p:ext uri="{BB962C8B-B14F-4D97-AF65-F5344CB8AC3E}">
        <p14:creationId xmlns:p14="http://schemas.microsoft.com/office/powerpoint/2010/main" val="4166181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AB09FD-68DA-465F-84F7-6F350B5968A2}" type="slidenum">
              <a:rPr lang="en-GB" smtClean="0"/>
              <a:t>10</a:t>
            </a:fld>
            <a:endParaRPr lang="en-GB"/>
          </a:p>
        </p:txBody>
      </p:sp>
    </p:spTree>
    <p:extLst>
      <p:ext uri="{BB962C8B-B14F-4D97-AF65-F5344CB8AC3E}">
        <p14:creationId xmlns:p14="http://schemas.microsoft.com/office/powerpoint/2010/main" val="136591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AB09FD-68DA-465F-84F7-6F350B5968A2}" type="slidenum">
              <a:rPr lang="en-GB" smtClean="0"/>
              <a:t>11</a:t>
            </a:fld>
            <a:endParaRPr lang="en-GB"/>
          </a:p>
        </p:txBody>
      </p:sp>
    </p:spTree>
    <p:extLst>
      <p:ext uri="{BB962C8B-B14F-4D97-AF65-F5344CB8AC3E}">
        <p14:creationId xmlns:p14="http://schemas.microsoft.com/office/powerpoint/2010/main" val="1751968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AB09FD-68DA-465F-84F7-6F350B5968A2}" type="slidenum">
              <a:rPr lang="en-GB" smtClean="0"/>
              <a:t>12</a:t>
            </a:fld>
            <a:endParaRPr lang="en-GB"/>
          </a:p>
        </p:txBody>
      </p:sp>
    </p:spTree>
    <p:extLst>
      <p:ext uri="{BB962C8B-B14F-4D97-AF65-F5344CB8AC3E}">
        <p14:creationId xmlns:p14="http://schemas.microsoft.com/office/powerpoint/2010/main" val="594698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mins</a:t>
            </a:r>
            <a:endParaRPr lang="en-GB" dirty="0"/>
          </a:p>
        </p:txBody>
      </p:sp>
      <p:sp>
        <p:nvSpPr>
          <p:cNvPr id="4" name="Slide Number Placeholder 3"/>
          <p:cNvSpPr>
            <a:spLocks noGrp="1"/>
          </p:cNvSpPr>
          <p:nvPr>
            <p:ph type="sldNum" sz="quarter" idx="5"/>
          </p:nvPr>
        </p:nvSpPr>
        <p:spPr/>
        <p:txBody>
          <a:bodyPr/>
          <a:lstStyle/>
          <a:p>
            <a:fld id="{A6AB09FD-68DA-465F-84F7-6F350B5968A2}" type="slidenum">
              <a:rPr lang="en-GB" smtClean="0"/>
              <a:t>13</a:t>
            </a:fld>
            <a:endParaRPr lang="en-GB"/>
          </a:p>
        </p:txBody>
      </p:sp>
    </p:spTree>
    <p:extLst>
      <p:ext uri="{BB962C8B-B14F-4D97-AF65-F5344CB8AC3E}">
        <p14:creationId xmlns:p14="http://schemas.microsoft.com/office/powerpoint/2010/main" val="1586914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mins</a:t>
            </a:r>
            <a:endParaRPr lang="en-GB" dirty="0"/>
          </a:p>
        </p:txBody>
      </p:sp>
      <p:sp>
        <p:nvSpPr>
          <p:cNvPr id="4" name="Slide Number Placeholder 3"/>
          <p:cNvSpPr>
            <a:spLocks noGrp="1"/>
          </p:cNvSpPr>
          <p:nvPr>
            <p:ph type="sldNum" sz="quarter" idx="5"/>
          </p:nvPr>
        </p:nvSpPr>
        <p:spPr/>
        <p:txBody>
          <a:bodyPr/>
          <a:lstStyle/>
          <a:p>
            <a:fld id="{A6AB09FD-68DA-465F-84F7-6F350B5968A2}" type="slidenum">
              <a:rPr lang="en-GB" smtClean="0"/>
              <a:t>14</a:t>
            </a:fld>
            <a:endParaRPr lang="en-GB"/>
          </a:p>
        </p:txBody>
      </p:sp>
    </p:spTree>
    <p:extLst>
      <p:ext uri="{BB962C8B-B14F-4D97-AF65-F5344CB8AC3E}">
        <p14:creationId xmlns:p14="http://schemas.microsoft.com/office/powerpoint/2010/main" val="1966110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AB09FD-68DA-465F-84F7-6F350B5968A2}" type="slidenum">
              <a:rPr lang="en-GB" smtClean="0"/>
              <a:t>16</a:t>
            </a:fld>
            <a:endParaRPr lang="en-GB"/>
          </a:p>
        </p:txBody>
      </p:sp>
    </p:spTree>
    <p:extLst>
      <p:ext uri="{BB962C8B-B14F-4D97-AF65-F5344CB8AC3E}">
        <p14:creationId xmlns:p14="http://schemas.microsoft.com/office/powerpoint/2010/main" val="1935187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AB09FD-68DA-465F-84F7-6F350B5968A2}" type="slidenum">
              <a:rPr lang="en-GB" smtClean="0"/>
              <a:t>18</a:t>
            </a:fld>
            <a:endParaRPr lang="en-GB"/>
          </a:p>
        </p:txBody>
      </p:sp>
    </p:spTree>
    <p:extLst>
      <p:ext uri="{BB962C8B-B14F-4D97-AF65-F5344CB8AC3E}">
        <p14:creationId xmlns:p14="http://schemas.microsoft.com/office/powerpoint/2010/main" val="2902270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3/27/2023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682495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18338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3/27/2023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78665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84594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3/27/2023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0483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3/27/2023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60967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3/27/2023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2979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3/27/2023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dirty="0"/>
              <a:t>Click to edit Master title style</a:t>
            </a:r>
          </a:p>
        </p:txBody>
      </p:sp>
    </p:spTree>
    <p:extLst>
      <p:ext uri="{BB962C8B-B14F-4D97-AF65-F5344CB8AC3E}">
        <p14:creationId xmlns:p14="http://schemas.microsoft.com/office/powerpoint/2010/main" val="1530867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94558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3/27/2023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33446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dirty="0"/>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2564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3/27/2023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3918941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4BFB7C5-23B6-4047-BF5E-F9EEBB437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BC3CD9F-A361-4496-A6E0-24338B2A6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1"/>
            <a:ext cx="1106164" cy="58597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D37DA931-62D6-4B32-9103-84C0960AE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420" y="457200"/>
            <a:ext cx="6248454" cy="58597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9D6802A-0077-4BEB-986C-9FD1755C75CC}"/>
              </a:ext>
            </a:extLst>
          </p:cNvPr>
          <p:cNvSpPr>
            <a:spLocks noGrp="1"/>
          </p:cNvSpPr>
          <p:nvPr>
            <p:ph type="ctrTitle"/>
          </p:nvPr>
        </p:nvSpPr>
        <p:spPr>
          <a:xfrm>
            <a:off x="2156346" y="849745"/>
            <a:ext cx="5526993" cy="4745836"/>
          </a:xfrm>
        </p:spPr>
        <p:txBody>
          <a:bodyPr anchor="ctr">
            <a:normAutofit/>
          </a:bodyPr>
          <a:lstStyle/>
          <a:p>
            <a:r>
              <a:rPr lang="en-US" sz="5600" cap="none" dirty="0">
                <a:solidFill>
                  <a:srgbClr val="FFFFFF"/>
                </a:solidFill>
              </a:rPr>
              <a:t>Minster Community Discernment </a:t>
            </a:r>
            <a:br>
              <a:rPr lang="en-US" sz="5600" cap="none" dirty="0">
                <a:solidFill>
                  <a:srgbClr val="FFFFFF"/>
                </a:solidFill>
              </a:rPr>
            </a:br>
            <a:r>
              <a:rPr lang="en-US" sz="5600" cap="none" dirty="0">
                <a:solidFill>
                  <a:srgbClr val="FFFFFF"/>
                </a:solidFill>
              </a:rPr>
              <a:t>Day</a:t>
            </a:r>
            <a:endParaRPr lang="en-GB" sz="5600" cap="none" dirty="0">
              <a:solidFill>
                <a:srgbClr val="FFFFFF"/>
              </a:solidFill>
            </a:endParaRPr>
          </a:p>
        </p:txBody>
      </p:sp>
      <p:sp>
        <p:nvSpPr>
          <p:cNvPr id="24" name="Rectangle 23">
            <a:extLst>
              <a:ext uri="{FF2B5EF4-FFF2-40B4-BE49-F238E27FC236}">
                <a16:creationId xmlns:a16="http://schemas.microsoft.com/office/drawing/2014/main" id="{4695E140-9B6E-43E9-B17E-CDFE3FCA8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2" y="453642"/>
            <a:ext cx="3615595" cy="5863293"/>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8D2A7901-B0DB-4DB8-86E6-82970286002B}"/>
              </a:ext>
            </a:extLst>
          </p:cNvPr>
          <p:cNvSpPr txBox="1"/>
          <p:nvPr/>
        </p:nvSpPr>
        <p:spPr>
          <a:xfrm>
            <a:off x="8404800" y="1153159"/>
            <a:ext cx="3086160" cy="4401205"/>
          </a:xfrm>
          <a:prstGeom prst="rect">
            <a:avLst/>
          </a:prstGeom>
          <a:noFill/>
        </p:spPr>
        <p:txBody>
          <a:bodyPr wrap="square" rtlCol="0">
            <a:spAutoFit/>
          </a:bodyPr>
          <a:lstStyle/>
          <a:p>
            <a:r>
              <a:rPr lang="en-US" sz="2800" dirty="0">
                <a:solidFill>
                  <a:schemeClr val="bg1"/>
                </a:solidFill>
              </a:rPr>
              <a:t>Welcome.</a:t>
            </a:r>
          </a:p>
          <a:p>
            <a:endParaRPr lang="en-US" sz="2800" dirty="0">
              <a:solidFill>
                <a:schemeClr val="bg1"/>
              </a:solidFill>
            </a:endParaRPr>
          </a:p>
          <a:p>
            <a:r>
              <a:rPr lang="en-US" sz="2800" dirty="0">
                <a:solidFill>
                  <a:schemeClr val="bg1"/>
                </a:solidFill>
              </a:rPr>
              <a:t>Please sit with your Church group.</a:t>
            </a:r>
          </a:p>
          <a:p>
            <a:endParaRPr lang="en-US" sz="2800" dirty="0">
              <a:solidFill>
                <a:schemeClr val="bg1"/>
              </a:solidFill>
            </a:endParaRPr>
          </a:p>
          <a:p>
            <a:r>
              <a:rPr lang="en-US" sz="2800" dirty="0">
                <a:solidFill>
                  <a:schemeClr val="bg1"/>
                </a:solidFill>
              </a:rPr>
              <a:t>Feel free to read the storyboards around the room.</a:t>
            </a:r>
          </a:p>
          <a:p>
            <a:endParaRPr lang="en-US" sz="2800" dirty="0">
              <a:solidFill>
                <a:schemeClr val="bg1"/>
              </a:solidFill>
            </a:endParaRPr>
          </a:p>
          <a:p>
            <a:r>
              <a:rPr lang="en-US" sz="2800" dirty="0">
                <a:solidFill>
                  <a:schemeClr val="bg1"/>
                </a:solidFill>
              </a:rPr>
              <a:t>We start at 10.00</a:t>
            </a:r>
            <a:endParaRPr lang="en-GB" sz="2800" dirty="0">
              <a:solidFill>
                <a:schemeClr val="bg1"/>
              </a:solidFill>
            </a:endParaRPr>
          </a:p>
        </p:txBody>
      </p:sp>
    </p:spTree>
    <p:extLst>
      <p:ext uri="{BB962C8B-B14F-4D97-AF65-F5344CB8AC3E}">
        <p14:creationId xmlns:p14="http://schemas.microsoft.com/office/powerpoint/2010/main" val="313984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A56981F2-287B-4FF9-ADF9-BA62CF2D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descr="Text&#10;&#10;Description automatically generated">
            <a:extLst>
              <a:ext uri="{FF2B5EF4-FFF2-40B4-BE49-F238E27FC236}">
                <a16:creationId xmlns:a16="http://schemas.microsoft.com/office/drawing/2014/main" id="{C7F7C465-7D30-ED7C-D8C9-38D7201180AE}"/>
              </a:ext>
            </a:extLst>
          </p:cNvPr>
          <p:cNvPicPr>
            <a:picLocks noGrp="1" noChangeAspect="1"/>
          </p:cNvPicPr>
          <p:nvPr>
            <p:ph idx="1"/>
          </p:nvPr>
        </p:nvPicPr>
        <p:blipFill>
          <a:blip r:embed="rId3"/>
          <a:stretch>
            <a:fillRect/>
          </a:stretch>
        </p:blipFill>
        <p:spPr>
          <a:xfrm>
            <a:off x="2409028" y="979769"/>
            <a:ext cx="7350850" cy="5190757"/>
          </a:xfrm>
        </p:spPr>
      </p:pic>
    </p:spTree>
    <p:extLst>
      <p:ext uri="{BB962C8B-B14F-4D97-AF65-F5344CB8AC3E}">
        <p14:creationId xmlns:p14="http://schemas.microsoft.com/office/powerpoint/2010/main" val="4150395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9091C-7CA0-4ED0-A7AE-83DA3B3DB41B}"/>
              </a:ext>
            </a:extLst>
          </p:cNvPr>
          <p:cNvSpPr>
            <a:spLocks noGrp="1"/>
          </p:cNvSpPr>
          <p:nvPr>
            <p:ph type="title"/>
          </p:nvPr>
        </p:nvSpPr>
        <p:spPr/>
        <p:txBody>
          <a:bodyPr/>
          <a:lstStyle/>
          <a:p>
            <a:r>
              <a:rPr lang="en-US" cap="none" dirty="0"/>
              <a:t>How are we going to work together today?</a:t>
            </a:r>
            <a:endParaRPr lang="en-GB" cap="none" dirty="0"/>
          </a:p>
        </p:txBody>
      </p:sp>
      <p:sp>
        <p:nvSpPr>
          <p:cNvPr id="3" name="Content Placeholder 2">
            <a:extLst>
              <a:ext uri="{FF2B5EF4-FFF2-40B4-BE49-F238E27FC236}">
                <a16:creationId xmlns:a16="http://schemas.microsoft.com/office/drawing/2014/main" id="{140E37BD-B9D6-4519-B469-1692298E05E3}"/>
              </a:ext>
            </a:extLst>
          </p:cNvPr>
          <p:cNvSpPr>
            <a:spLocks noGrp="1"/>
          </p:cNvSpPr>
          <p:nvPr>
            <p:ph idx="1"/>
          </p:nvPr>
        </p:nvSpPr>
        <p:spPr/>
        <p:txBody>
          <a:bodyPr>
            <a:normAutofit/>
          </a:bodyPr>
          <a:lstStyle/>
          <a:p>
            <a:r>
              <a:rPr lang="en-US" sz="2800" dirty="0"/>
              <a:t>Listen well and if we disagree we disagree well</a:t>
            </a:r>
          </a:p>
          <a:p>
            <a:r>
              <a:rPr lang="en-US" sz="2800" dirty="0"/>
              <a:t>Keep God in the room </a:t>
            </a:r>
          </a:p>
          <a:p>
            <a:r>
              <a:rPr lang="en-US" sz="2800" dirty="0"/>
              <a:t>Car park </a:t>
            </a:r>
          </a:p>
          <a:p>
            <a:r>
              <a:rPr lang="en-US" sz="2800" dirty="0"/>
              <a:t>?</a:t>
            </a:r>
            <a:endParaRPr lang="en-GB" sz="2800" dirty="0"/>
          </a:p>
        </p:txBody>
      </p:sp>
    </p:spTree>
    <p:extLst>
      <p:ext uri="{BB962C8B-B14F-4D97-AF65-F5344CB8AC3E}">
        <p14:creationId xmlns:p14="http://schemas.microsoft.com/office/powerpoint/2010/main" val="2033155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46F8CA-90EF-43CA-B38F-B0527F259F24}"/>
              </a:ext>
            </a:extLst>
          </p:cNvPr>
          <p:cNvSpPr>
            <a:spLocks noGrp="1"/>
          </p:cNvSpPr>
          <p:nvPr>
            <p:ph idx="1"/>
          </p:nvPr>
        </p:nvSpPr>
        <p:spPr>
          <a:xfrm>
            <a:off x="465296" y="1398460"/>
            <a:ext cx="10805160" cy="5564315"/>
          </a:xfrm>
        </p:spPr>
        <p:txBody>
          <a:bodyPr>
            <a:normAutofit/>
          </a:bodyPr>
          <a:lstStyle/>
          <a:p>
            <a:pPr marL="0" indent="0">
              <a:buNone/>
            </a:pPr>
            <a:r>
              <a:rPr lang="en-US" sz="2400" dirty="0"/>
              <a:t>Matthew 13:1-9 (19-23)</a:t>
            </a:r>
          </a:p>
          <a:p>
            <a:pPr marL="0" indent="0">
              <a:buNone/>
            </a:pPr>
            <a:r>
              <a:rPr lang="en-US" sz="2400" b="1" dirty="0"/>
              <a:t>13 </a:t>
            </a:r>
            <a:r>
              <a:rPr lang="en-US" sz="2400" dirty="0"/>
              <a:t>That same day Jesus went out of the house and sat by the lake. </a:t>
            </a:r>
            <a:r>
              <a:rPr lang="en-US" sz="2400" b="1" baseline="30000" dirty="0"/>
              <a:t>2 </a:t>
            </a:r>
            <a:r>
              <a:rPr lang="en-US" sz="2400" dirty="0"/>
              <a:t>Such large crowds gathered around him that he got into a boat and sat in it, while all the people stood on the shore. </a:t>
            </a:r>
            <a:r>
              <a:rPr lang="en-US" sz="2400" b="1" baseline="30000" dirty="0"/>
              <a:t>3 </a:t>
            </a:r>
            <a:r>
              <a:rPr lang="en-US" sz="2400" dirty="0"/>
              <a:t>Then he told them many things in parables, saying: “A farmer went out to sow his seed. </a:t>
            </a:r>
            <a:r>
              <a:rPr lang="en-US" sz="2400" b="1" baseline="30000" dirty="0"/>
              <a:t>4 </a:t>
            </a:r>
            <a:r>
              <a:rPr lang="en-US" sz="2400" dirty="0"/>
              <a:t>As he was scattering the seed, some fell along the path, and the birds came and ate it up. </a:t>
            </a:r>
            <a:r>
              <a:rPr lang="en-US" sz="2400" b="1" baseline="30000" dirty="0"/>
              <a:t>5 </a:t>
            </a:r>
            <a:r>
              <a:rPr lang="en-US" sz="2400" dirty="0"/>
              <a:t>Some fell on rocky places, where it did not have much soil. It sprang up quickly, because the soil was shallow. </a:t>
            </a:r>
            <a:r>
              <a:rPr lang="en-US" sz="2400" b="1" baseline="30000" dirty="0"/>
              <a:t>6 </a:t>
            </a:r>
            <a:r>
              <a:rPr lang="en-US" sz="2400" dirty="0"/>
              <a:t>But when the sun came up, the plants were scorched, and they withered because they had no root. </a:t>
            </a:r>
            <a:r>
              <a:rPr lang="en-US" sz="2400" b="1" baseline="30000" dirty="0"/>
              <a:t>7 </a:t>
            </a:r>
            <a:r>
              <a:rPr lang="en-US" sz="2400" dirty="0"/>
              <a:t>Other seed fell among thorns, which grew up and choked the plants. </a:t>
            </a:r>
            <a:r>
              <a:rPr lang="en-US" sz="2400" b="1" baseline="30000" dirty="0"/>
              <a:t>8 </a:t>
            </a:r>
            <a:r>
              <a:rPr lang="en-US" sz="2400" dirty="0"/>
              <a:t>Still other seed fell on good soil, where it produced a crop—a hundred, sixty or thirty times what was sown. </a:t>
            </a:r>
            <a:r>
              <a:rPr lang="en-US" sz="2400" b="1" baseline="30000" dirty="0"/>
              <a:t>9 </a:t>
            </a:r>
            <a:r>
              <a:rPr lang="en-US" sz="2400" dirty="0"/>
              <a:t>Whoever has ears, let them hear.”</a:t>
            </a:r>
          </a:p>
          <a:p>
            <a:pPr marL="305435" indent="-305435"/>
            <a:endParaRPr lang="en-GB" dirty="0"/>
          </a:p>
        </p:txBody>
      </p:sp>
      <p:sp>
        <p:nvSpPr>
          <p:cNvPr id="2" name="TextBox 1">
            <a:extLst>
              <a:ext uri="{FF2B5EF4-FFF2-40B4-BE49-F238E27FC236}">
                <a16:creationId xmlns:a16="http://schemas.microsoft.com/office/drawing/2014/main" id="{FA0475C4-1B63-4E3A-AE51-3D47DE5F2B58}"/>
              </a:ext>
            </a:extLst>
          </p:cNvPr>
          <p:cNvSpPr txBox="1"/>
          <p:nvPr/>
        </p:nvSpPr>
        <p:spPr>
          <a:xfrm>
            <a:off x="650240" y="985520"/>
            <a:ext cx="5852160" cy="584775"/>
          </a:xfrm>
          <a:prstGeom prst="rect">
            <a:avLst/>
          </a:prstGeom>
          <a:noFill/>
        </p:spPr>
        <p:txBody>
          <a:bodyPr wrap="square" rtlCol="0">
            <a:spAutoFit/>
          </a:bodyPr>
          <a:lstStyle/>
          <a:p>
            <a:r>
              <a:rPr lang="en-US" sz="3200" dirty="0">
                <a:solidFill>
                  <a:schemeClr val="bg1"/>
                </a:solidFill>
              </a:rPr>
              <a:t>Dwelling in God’s Word</a:t>
            </a:r>
            <a:endParaRPr lang="en-GB" sz="3200" dirty="0">
              <a:solidFill>
                <a:schemeClr val="bg1"/>
              </a:solidFill>
            </a:endParaRPr>
          </a:p>
        </p:txBody>
      </p:sp>
    </p:spTree>
    <p:extLst>
      <p:ext uri="{BB962C8B-B14F-4D97-AF65-F5344CB8AC3E}">
        <p14:creationId xmlns:p14="http://schemas.microsoft.com/office/powerpoint/2010/main" val="4133905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46F8CA-90EF-43CA-B38F-B0527F259F24}"/>
              </a:ext>
            </a:extLst>
          </p:cNvPr>
          <p:cNvSpPr>
            <a:spLocks noGrp="1"/>
          </p:cNvSpPr>
          <p:nvPr>
            <p:ph idx="1"/>
          </p:nvPr>
        </p:nvSpPr>
        <p:spPr>
          <a:xfrm>
            <a:off x="465296" y="1398460"/>
            <a:ext cx="10805160" cy="5564315"/>
          </a:xfrm>
        </p:spPr>
        <p:txBody>
          <a:bodyPr>
            <a:normAutofit/>
          </a:bodyPr>
          <a:lstStyle/>
          <a:p>
            <a:pPr marL="0" indent="0">
              <a:buNone/>
            </a:pPr>
            <a:r>
              <a:rPr lang="en-US" sz="2400" b="1" baseline="30000" dirty="0"/>
              <a:t>19 </a:t>
            </a:r>
            <a:r>
              <a:rPr lang="en-US" sz="2400" dirty="0"/>
              <a:t>When anyone hears the word of the kingdom and does not understand it, the evil one comes and snatches away what is sown in the heart; this is what was sown on the path. </a:t>
            </a:r>
            <a:r>
              <a:rPr lang="en-US" sz="2400" b="1" baseline="30000" dirty="0"/>
              <a:t>20 </a:t>
            </a:r>
            <a:r>
              <a:rPr lang="en-US" sz="2400" dirty="0"/>
              <a:t>As for what was sown on rocky ground, this is the one who hears the word and immediately receives it with joy, </a:t>
            </a:r>
            <a:r>
              <a:rPr lang="en-US" sz="2400" b="1" baseline="30000" dirty="0"/>
              <a:t>21 </a:t>
            </a:r>
            <a:r>
              <a:rPr lang="en-US" sz="2400" dirty="0"/>
              <a:t>yet such a person has no root but endures only for a while, and when trouble or persecution arises on account of the word, that person immediately falls away. </a:t>
            </a:r>
            <a:r>
              <a:rPr lang="en-US" sz="2400" b="1" baseline="30000" dirty="0"/>
              <a:t>22 </a:t>
            </a:r>
            <a:r>
              <a:rPr lang="en-US" sz="2400" dirty="0"/>
              <a:t>As for what was sown among thorns, this is the one who hears the word, but the cares of this age and the lure of wealth choke the word, and it yields nothing. </a:t>
            </a:r>
            <a:r>
              <a:rPr lang="en-US" sz="2400" b="1" baseline="30000" dirty="0"/>
              <a:t>23 </a:t>
            </a:r>
            <a:r>
              <a:rPr lang="en-US" sz="2400" dirty="0"/>
              <a:t>But as for what was sown on good soil, this is the one who hears the word and understands it, who indeed bears fruit and yields in one case a hundredfold, in another sixty, and in another thirty.”</a:t>
            </a:r>
          </a:p>
        </p:txBody>
      </p:sp>
    </p:spTree>
    <p:extLst>
      <p:ext uri="{BB962C8B-B14F-4D97-AF65-F5344CB8AC3E}">
        <p14:creationId xmlns:p14="http://schemas.microsoft.com/office/powerpoint/2010/main" val="1673545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46F8CA-90EF-43CA-B38F-B0527F259F24}"/>
              </a:ext>
            </a:extLst>
          </p:cNvPr>
          <p:cNvSpPr>
            <a:spLocks noGrp="1"/>
          </p:cNvSpPr>
          <p:nvPr>
            <p:ph idx="1"/>
          </p:nvPr>
        </p:nvSpPr>
        <p:spPr>
          <a:xfrm>
            <a:off x="465296" y="1398460"/>
            <a:ext cx="10805160" cy="5564315"/>
          </a:xfrm>
        </p:spPr>
        <p:txBody>
          <a:bodyPr>
            <a:normAutofit/>
          </a:bodyPr>
          <a:lstStyle/>
          <a:p>
            <a:pPr marL="0" indent="0">
              <a:buNone/>
            </a:pPr>
            <a:r>
              <a:rPr lang="en-US" sz="2400" dirty="0"/>
              <a:t>Matthew 13:1-9 (19-23)</a:t>
            </a:r>
          </a:p>
          <a:p>
            <a:pPr marL="0" indent="0">
              <a:buNone/>
            </a:pPr>
            <a:r>
              <a:rPr lang="en-US" sz="2400" b="1" dirty="0"/>
              <a:t>13 </a:t>
            </a:r>
            <a:r>
              <a:rPr lang="en-US" sz="2400" dirty="0"/>
              <a:t>That same day Jesus went out of the house and sat by the lake. </a:t>
            </a:r>
            <a:r>
              <a:rPr lang="en-US" sz="2400" b="1" baseline="30000" dirty="0"/>
              <a:t>2 </a:t>
            </a:r>
            <a:r>
              <a:rPr lang="en-US" sz="2400" dirty="0"/>
              <a:t>Such large crowds gathered around him that he got into a boat and sat in it, while all the people stood on the shore. </a:t>
            </a:r>
            <a:r>
              <a:rPr lang="en-US" sz="2400" b="1" baseline="30000" dirty="0"/>
              <a:t>3 </a:t>
            </a:r>
            <a:r>
              <a:rPr lang="en-US" sz="2400" dirty="0"/>
              <a:t>Then he told them many things in parables, saying: “A farmer went out to sow his seed. </a:t>
            </a:r>
            <a:r>
              <a:rPr lang="en-US" sz="2400" b="1" baseline="30000" dirty="0"/>
              <a:t>4 </a:t>
            </a:r>
            <a:r>
              <a:rPr lang="en-US" sz="2400" dirty="0"/>
              <a:t>As he was scattering the seed, some fell along the path, and the birds came and ate it up. </a:t>
            </a:r>
            <a:r>
              <a:rPr lang="en-US" sz="2400" b="1" baseline="30000" dirty="0"/>
              <a:t>5 </a:t>
            </a:r>
            <a:r>
              <a:rPr lang="en-US" sz="2400" dirty="0"/>
              <a:t>Some fell on rocky places, where it did not have much soil. It sprang up quickly, because the soil was shallow. </a:t>
            </a:r>
            <a:r>
              <a:rPr lang="en-US" sz="2400" b="1" baseline="30000" dirty="0"/>
              <a:t>6 </a:t>
            </a:r>
            <a:r>
              <a:rPr lang="en-US" sz="2400" dirty="0"/>
              <a:t>But when the sun came up, the plants were scorched, and they withered because they had no root. </a:t>
            </a:r>
            <a:r>
              <a:rPr lang="en-US" sz="2400" b="1" baseline="30000" dirty="0"/>
              <a:t>7 </a:t>
            </a:r>
            <a:r>
              <a:rPr lang="en-US" sz="2400" dirty="0"/>
              <a:t>Other seed fell among thorns, which grew up and choked the plants. </a:t>
            </a:r>
            <a:r>
              <a:rPr lang="en-US" sz="2400" b="1" baseline="30000" dirty="0"/>
              <a:t>8 </a:t>
            </a:r>
            <a:r>
              <a:rPr lang="en-US" sz="2400" dirty="0"/>
              <a:t>Still other seed fell on good soil, where it produced a crop—a hundred, sixty or thirty times what was sown. </a:t>
            </a:r>
            <a:r>
              <a:rPr lang="en-US" sz="2400" b="1" baseline="30000" dirty="0"/>
              <a:t>9 </a:t>
            </a:r>
            <a:r>
              <a:rPr lang="en-US" sz="2400" dirty="0"/>
              <a:t>Whoever has ears, let them hear.”</a:t>
            </a:r>
          </a:p>
          <a:p>
            <a:pPr marL="305435" indent="-305435"/>
            <a:endParaRPr lang="en-GB" dirty="0"/>
          </a:p>
        </p:txBody>
      </p:sp>
    </p:spTree>
    <p:extLst>
      <p:ext uri="{BB962C8B-B14F-4D97-AF65-F5344CB8AC3E}">
        <p14:creationId xmlns:p14="http://schemas.microsoft.com/office/powerpoint/2010/main" val="2543320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8324D-B333-4F58-AD39-B5DBD0DF8DBB}"/>
              </a:ext>
            </a:extLst>
          </p:cNvPr>
          <p:cNvSpPr>
            <a:spLocks noGrp="1"/>
          </p:cNvSpPr>
          <p:nvPr>
            <p:ph type="title"/>
          </p:nvPr>
        </p:nvSpPr>
        <p:spPr/>
        <p:txBody>
          <a:bodyPr/>
          <a:lstStyle/>
          <a:p>
            <a:r>
              <a:rPr lang="en-US" dirty="0"/>
              <a:t>STORYBOARDS</a:t>
            </a:r>
            <a:endParaRPr lang="en-GB" dirty="0"/>
          </a:p>
        </p:txBody>
      </p:sp>
      <p:pic>
        <p:nvPicPr>
          <p:cNvPr id="3" name="Picture 2">
            <a:extLst>
              <a:ext uri="{FF2B5EF4-FFF2-40B4-BE49-F238E27FC236}">
                <a16:creationId xmlns:a16="http://schemas.microsoft.com/office/drawing/2014/main" id="{027FA8A0-2D1E-4D3B-826A-9B1FF2262BEB}"/>
              </a:ext>
            </a:extLst>
          </p:cNvPr>
          <p:cNvPicPr>
            <a:picLocks noChangeAspect="1"/>
          </p:cNvPicPr>
          <p:nvPr/>
        </p:nvPicPr>
        <p:blipFill>
          <a:blip r:embed="rId2"/>
          <a:stretch>
            <a:fillRect/>
          </a:stretch>
        </p:blipFill>
        <p:spPr>
          <a:xfrm>
            <a:off x="3231879" y="269986"/>
            <a:ext cx="8624841" cy="6588014"/>
          </a:xfrm>
          <a:prstGeom prst="rect">
            <a:avLst/>
          </a:prstGeom>
        </p:spPr>
      </p:pic>
    </p:spTree>
    <p:extLst>
      <p:ext uri="{BB962C8B-B14F-4D97-AF65-F5344CB8AC3E}">
        <p14:creationId xmlns:p14="http://schemas.microsoft.com/office/powerpoint/2010/main" val="1859275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2A47E-EF8C-4451-8559-90D0B8C2B9EE}"/>
              </a:ext>
            </a:extLst>
          </p:cNvPr>
          <p:cNvSpPr>
            <a:spLocks noGrp="1"/>
          </p:cNvSpPr>
          <p:nvPr>
            <p:ph type="title"/>
          </p:nvPr>
        </p:nvSpPr>
        <p:spPr/>
        <p:txBody>
          <a:bodyPr/>
          <a:lstStyle/>
          <a:p>
            <a:r>
              <a:rPr lang="en-US" cap="none" dirty="0"/>
              <a:t>How did you learn to cook?</a:t>
            </a:r>
            <a:endParaRPr lang="en-GB" cap="none" dirty="0"/>
          </a:p>
        </p:txBody>
      </p:sp>
      <p:sp>
        <p:nvSpPr>
          <p:cNvPr id="3" name="Content Placeholder 2">
            <a:extLst>
              <a:ext uri="{FF2B5EF4-FFF2-40B4-BE49-F238E27FC236}">
                <a16:creationId xmlns:a16="http://schemas.microsoft.com/office/drawing/2014/main" id="{FFEF457B-FEE6-438C-97DE-337AB5005432}"/>
              </a:ext>
            </a:extLst>
          </p:cNvPr>
          <p:cNvSpPr>
            <a:spLocks noGrp="1"/>
          </p:cNvSpPr>
          <p:nvPr>
            <p:ph idx="1"/>
          </p:nvPr>
        </p:nvSpPr>
        <p:spPr/>
        <p:txBody>
          <a:bodyPr>
            <a:normAutofit/>
          </a:bodyPr>
          <a:lstStyle/>
          <a:p>
            <a:r>
              <a:rPr lang="en-US" sz="2400" dirty="0"/>
              <a:t>Write down on a post-its how your learnt to cook.</a:t>
            </a:r>
          </a:p>
          <a:p>
            <a:r>
              <a:rPr lang="en-US" sz="2400" dirty="0"/>
              <a:t>In small groups tell each other your stories </a:t>
            </a:r>
          </a:p>
          <a:p>
            <a:endParaRPr lang="en-US" sz="2400" dirty="0"/>
          </a:p>
          <a:p>
            <a:r>
              <a:rPr lang="en-US" sz="2400" dirty="0"/>
              <a:t>Then use the post-it’s to group the stories – where are there similarities or difference?</a:t>
            </a:r>
          </a:p>
          <a:p>
            <a:r>
              <a:rPr lang="en-US" sz="2400" dirty="0"/>
              <a:t>What does that tell you? </a:t>
            </a:r>
          </a:p>
        </p:txBody>
      </p:sp>
    </p:spTree>
    <p:extLst>
      <p:ext uri="{BB962C8B-B14F-4D97-AF65-F5344CB8AC3E}">
        <p14:creationId xmlns:p14="http://schemas.microsoft.com/office/powerpoint/2010/main" val="2427150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05E3-B150-4E8E-B146-BFC8B8E2E3EF}"/>
              </a:ext>
            </a:extLst>
          </p:cNvPr>
          <p:cNvSpPr>
            <a:spLocks noGrp="1"/>
          </p:cNvSpPr>
          <p:nvPr>
            <p:ph type="title"/>
          </p:nvPr>
        </p:nvSpPr>
        <p:spPr/>
        <p:txBody>
          <a:bodyPr/>
          <a:lstStyle/>
          <a:p>
            <a:r>
              <a:rPr lang="en-US" dirty="0"/>
              <a:t>CONVERSATION </a:t>
            </a:r>
            <a:br>
              <a:rPr lang="en-US" dirty="0"/>
            </a:br>
            <a:r>
              <a:rPr lang="en-US" dirty="0"/>
              <a:t>PROMPTS</a:t>
            </a:r>
            <a:endParaRPr lang="en-GB" dirty="0"/>
          </a:p>
        </p:txBody>
      </p:sp>
      <p:sp>
        <p:nvSpPr>
          <p:cNvPr id="3" name="Rectangle 2">
            <a:extLst>
              <a:ext uri="{FF2B5EF4-FFF2-40B4-BE49-F238E27FC236}">
                <a16:creationId xmlns:a16="http://schemas.microsoft.com/office/drawing/2014/main" id="{EBEC2AF6-760D-4CBD-B076-70E98F7BBA07}"/>
              </a:ext>
            </a:extLst>
          </p:cNvPr>
          <p:cNvSpPr/>
          <p:nvPr/>
        </p:nvSpPr>
        <p:spPr>
          <a:xfrm>
            <a:off x="453974" y="1985105"/>
            <a:ext cx="11585626" cy="3946530"/>
          </a:xfrm>
          <a:prstGeom prst="rect">
            <a:avLst/>
          </a:prstGeom>
        </p:spPr>
        <p:txBody>
          <a:bodyPr wrap="square">
            <a:spAutoFit/>
          </a:bodyPr>
          <a:lstStyle/>
          <a:p>
            <a:pPr>
              <a:lnSpc>
                <a:spcPct val="107000"/>
              </a:lnSpc>
              <a:spcAft>
                <a:spcPts val="800"/>
              </a:spcAft>
            </a:pPr>
            <a:r>
              <a:rPr lang="en-US" sz="2400" dirty="0">
                <a:ea typeface="Calibri" panose="020F0502020204030204" pitchFamily="34" charset="0"/>
              </a:rPr>
              <a:t>Where have we got a lot of high or low numbers? </a:t>
            </a:r>
          </a:p>
          <a:p>
            <a:pPr>
              <a:lnSpc>
                <a:spcPct val="107000"/>
              </a:lnSpc>
              <a:spcAft>
                <a:spcPts val="800"/>
              </a:spcAft>
            </a:pPr>
            <a:r>
              <a:rPr lang="en-US" sz="2400" dirty="0">
                <a:ea typeface="Calibri" panose="020F0502020204030204" pitchFamily="34" charset="0"/>
              </a:rPr>
              <a:t>Where do we have highs and lows but not much in the middle?</a:t>
            </a:r>
            <a:r>
              <a:rPr lang="en-GB" sz="2400" dirty="0">
                <a:ea typeface="Calibri" panose="020F0502020204030204" pitchFamily="34" charset="0"/>
              </a:rPr>
              <a:t> </a:t>
            </a:r>
            <a:endParaRPr lang="en-GB" sz="2400" dirty="0"/>
          </a:p>
          <a:p>
            <a:pPr>
              <a:lnSpc>
                <a:spcPct val="107000"/>
              </a:lnSpc>
              <a:spcAft>
                <a:spcPts val="800"/>
              </a:spcAft>
            </a:pPr>
            <a:r>
              <a:rPr lang="en-US" sz="2400" dirty="0">
                <a:ea typeface="Calibri" panose="020F0502020204030204" pitchFamily="34" charset="0"/>
              </a:rPr>
              <a:t>Are there any links between the numbers?</a:t>
            </a:r>
          </a:p>
          <a:p>
            <a:pPr>
              <a:lnSpc>
                <a:spcPct val="107000"/>
              </a:lnSpc>
              <a:spcAft>
                <a:spcPts val="800"/>
              </a:spcAft>
            </a:pPr>
            <a:endParaRPr lang="en-GB" sz="2400" dirty="0"/>
          </a:p>
          <a:p>
            <a:pPr>
              <a:lnSpc>
                <a:spcPct val="107000"/>
              </a:lnSpc>
              <a:spcAft>
                <a:spcPts val="800"/>
              </a:spcAft>
            </a:pPr>
            <a:r>
              <a:rPr lang="en-US" sz="2400" dirty="0">
                <a:ea typeface="Calibri" panose="020F0502020204030204" pitchFamily="34" charset="0"/>
              </a:rPr>
              <a:t> Are there any patterns? </a:t>
            </a:r>
            <a:endParaRPr lang="en-GB" sz="2400" dirty="0"/>
          </a:p>
          <a:p>
            <a:pPr>
              <a:lnSpc>
                <a:spcPct val="107000"/>
              </a:lnSpc>
              <a:spcAft>
                <a:spcPts val="800"/>
              </a:spcAft>
            </a:pPr>
            <a:r>
              <a:rPr lang="en-US" sz="2400" dirty="0">
                <a:ea typeface="Calibri" panose="020F0502020204030204" pitchFamily="34" charset="0"/>
              </a:rPr>
              <a:t> What are those patterns telling us?</a:t>
            </a:r>
            <a:endParaRPr lang="en-GB" sz="2400" dirty="0"/>
          </a:p>
          <a:p>
            <a:pPr>
              <a:lnSpc>
                <a:spcPct val="107000"/>
              </a:lnSpc>
              <a:spcAft>
                <a:spcPts val="800"/>
              </a:spcAft>
            </a:pPr>
            <a:r>
              <a:rPr lang="en-US" sz="2400" dirty="0">
                <a:highlight>
                  <a:srgbClr val="FFFF00"/>
                </a:highlight>
                <a:ea typeface="Calibri" panose="020F0502020204030204" pitchFamily="34" charset="0"/>
              </a:rPr>
              <a:t> </a:t>
            </a:r>
            <a:endParaRPr lang="en-GB" sz="2400" dirty="0"/>
          </a:p>
          <a:p>
            <a:pPr>
              <a:lnSpc>
                <a:spcPct val="107000"/>
              </a:lnSpc>
              <a:spcAft>
                <a:spcPts val="800"/>
              </a:spcAft>
            </a:pPr>
            <a:r>
              <a:rPr lang="en-US" sz="2400" dirty="0">
                <a:ea typeface="Calibri" panose="020F0502020204030204" pitchFamily="34" charset="0"/>
              </a:rPr>
              <a:t>Take time to go and have a look at the theme and insights board – what is that telling you?</a:t>
            </a:r>
            <a:endParaRPr lang="en-GB" sz="2400" dirty="0"/>
          </a:p>
        </p:txBody>
      </p:sp>
    </p:spTree>
    <p:extLst>
      <p:ext uri="{BB962C8B-B14F-4D97-AF65-F5344CB8AC3E}">
        <p14:creationId xmlns:p14="http://schemas.microsoft.com/office/powerpoint/2010/main" val="3028141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C3998-33EE-4367-8EFE-814257CAF1B9}"/>
              </a:ext>
            </a:extLst>
          </p:cNvPr>
          <p:cNvSpPr>
            <a:spLocks noGrp="1"/>
          </p:cNvSpPr>
          <p:nvPr>
            <p:ph type="title"/>
          </p:nvPr>
        </p:nvSpPr>
        <p:spPr/>
        <p:txBody>
          <a:bodyPr/>
          <a:lstStyle/>
          <a:p>
            <a:r>
              <a:rPr lang="en-US" cap="none" dirty="0"/>
              <a:t>Join up...</a:t>
            </a:r>
          </a:p>
        </p:txBody>
      </p:sp>
      <p:sp>
        <p:nvSpPr>
          <p:cNvPr id="3" name="Content Placeholder 2">
            <a:extLst>
              <a:ext uri="{FF2B5EF4-FFF2-40B4-BE49-F238E27FC236}">
                <a16:creationId xmlns:a16="http://schemas.microsoft.com/office/drawing/2014/main" id="{92328DFF-9E93-48CA-8E10-727922A6D7EF}"/>
              </a:ext>
            </a:extLst>
          </p:cNvPr>
          <p:cNvSpPr>
            <a:spLocks noGrp="1"/>
          </p:cNvSpPr>
          <p:nvPr>
            <p:ph idx="1"/>
          </p:nvPr>
        </p:nvSpPr>
        <p:spPr/>
        <p:txBody>
          <a:bodyPr>
            <a:normAutofit/>
          </a:bodyPr>
          <a:lstStyle/>
          <a:p>
            <a:pPr marL="305435" indent="-305435"/>
            <a:r>
              <a:rPr lang="en-US" sz="2800" dirty="0"/>
              <a:t>Two groups join together and share their noticing </a:t>
            </a:r>
          </a:p>
          <a:p>
            <a:pPr marL="305435" indent="-305435"/>
            <a:r>
              <a:rPr lang="en-US" sz="2800" dirty="0"/>
              <a:t>One person from each group present to the other group</a:t>
            </a:r>
          </a:p>
          <a:p>
            <a:pPr marL="305435" indent="-305435"/>
            <a:endParaRPr lang="en-US" sz="2800" dirty="0"/>
          </a:p>
          <a:p>
            <a:pPr marL="305435" indent="-305435"/>
            <a:r>
              <a:rPr lang="en-US" sz="2800" dirty="0"/>
              <a:t>Are there any things noticed by all? Anything new? </a:t>
            </a:r>
          </a:p>
          <a:p>
            <a:pPr marL="305435" indent="-305435"/>
            <a:r>
              <a:rPr lang="en-US" sz="2800" dirty="0"/>
              <a:t>What is this telling us?</a:t>
            </a:r>
          </a:p>
          <a:p>
            <a:pPr marL="305435" indent="-305435"/>
            <a:r>
              <a:rPr lang="en-US" sz="2800" dirty="0"/>
              <a:t>Use the scribble sheets</a:t>
            </a:r>
            <a:endParaRPr lang="en-GB" sz="2800" dirty="0"/>
          </a:p>
        </p:txBody>
      </p:sp>
    </p:spTree>
    <p:extLst>
      <p:ext uri="{BB962C8B-B14F-4D97-AF65-F5344CB8AC3E}">
        <p14:creationId xmlns:p14="http://schemas.microsoft.com/office/powerpoint/2010/main" val="3139903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106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494ED-CC55-4CDA-8020-4B40E8223DDB}"/>
              </a:ext>
            </a:extLst>
          </p:cNvPr>
          <p:cNvSpPr>
            <a:spLocks noGrp="1"/>
          </p:cNvSpPr>
          <p:nvPr>
            <p:ph type="title"/>
          </p:nvPr>
        </p:nvSpPr>
        <p:spPr/>
        <p:txBody>
          <a:bodyPr/>
          <a:lstStyle/>
          <a:p>
            <a:r>
              <a:rPr lang="en-US" cap="none" dirty="0"/>
              <a:t>What’s happened so far?</a:t>
            </a:r>
            <a:endParaRPr lang="en-GB" cap="none" dirty="0"/>
          </a:p>
        </p:txBody>
      </p:sp>
      <p:sp>
        <p:nvSpPr>
          <p:cNvPr id="3" name="Content Placeholder 2">
            <a:extLst>
              <a:ext uri="{FF2B5EF4-FFF2-40B4-BE49-F238E27FC236}">
                <a16:creationId xmlns:a16="http://schemas.microsoft.com/office/drawing/2014/main" id="{1F4ACA17-F971-438C-91E0-0E8EC25CC721}"/>
              </a:ext>
            </a:extLst>
          </p:cNvPr>
          <p:cNvSpPr>
            <a:spLocks noGrp="1"/>
          </p:cNvSpPr>
          <p:nvPr>
            <p:ph idx="1"/>
          </p:nvPr>
        </p:nvSpPr>
        <p:spPr/>
        <p:txBody>
          <a:bodyPr>
            <a:normAutofit fontScale="92500"/>
          </a:bodyPr>
          <a:lstStyle/>
          <a:p>
            <a:r>
              <a:rPr lang="en-US" sz="2800" dirty="0"/>
              <a:t>We know why this process is important (synod decision) and it is our turn to be involved.</a:t>
            </a:r>
          </a:p>
          <a:p>
            <a:r>
              <a:rPr lang="en-US" sz="2800" dirty="0"/>
              <a:t>We have talked about the rough shape of how this Minster Community could form. </a:t>
            </a:r>
          </a:p>
          <a:p>
            <a:r>
              <a:rPr lang="en-US" sz="2800" dirty="0"/>
              <a:t>We have done the Conversation Prompts &amp; Storyboards within our Church Communities – we started to bring this together at our last big meeting</a:t>
            </a:r>
          </a:p>
          <a:p>
            <a:r>
              <a:rPr lang="en-US" sz="2800" dirty="0"/>
              <a:t>Coordinating Group has been set up with people volunteering to be part of it</a:t>
            </a:r>
          </a:p>
        </p:txBody>
      </p:sp>
    </p:spTree>
    <p:extLst>
      <p:ext uri="{BB962C8B-B14F-4D97-AF65-F5344CB8AC3E}">
        <p14:creationId xmlns:p14="http://schemas.microsoft.com/office/powerpoint/2010/main" val="1507623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5229-595B-4567-AEB1-88AAE188792F}"/>
              </a:ext>
            </a:extLst>
          </p:cNvPr>
          <p:cNvSpPr>
            <a:spLocks noGrp="1"/>
          </p:cNvSpPr>
          <p:nvPr>
            <p:ph type="title"/>
          </p:nvPr>
        </p:nvSpPr>
        <p:spPr/>
        <p:txBody>
          <a:bodyPr/>
          <a:lstStyle/>
          <a:p>
            <a:r>
              <a:rPr lang="en-US" cap="none" dirty="0"/>
              <a:t>Lunch	</a:t>
            </a:r>
            <a:endParaRPr lang="en-GB" cap="none" dirty="0"/>
          </a:p>
        </p:txBody>
      </p:sp>
      <p:sp>
        <p:nvSpPr>
          <p:cNvPr id="3" name="Content Placeholder 2">
            <a:extLst>
              <a:ext uri="{FF2B5EF4-FFF2-40B4-BE49-F238E27FC236}">
                <a16:creationId xmlns:a16="http://schemas.microsoft.com/office/drawing/2014/main" id="{A304FBD3-E9B4-4B0D-9644-0AA8BB504647}"/>
              </a:ext>
            </a:extLst>
          </p:cNvPr>
          <p:cNvSpPr>
            <a:spLocks noGrp="1"/>
          </p:cNvSpPr>
          <p:nvPr>
            <p:ph idx="1"/>
          </p:nvPr>
        </p:nvSpPr>
        <p:spPr/>
        <p:txBody>
          <a:bodyPr/>
          <a:lstStyle/>
          <a:p>
            <a:pPr marL="305435" indent="-305435"/>
            <a:r>
              <a:rPr lang="en-US" sz="2800" dirty="0"/>
              <a:t>Do whatever you need to in this time </a:t>
            </a:r>
          </a:p>
          <a:p>
            <a:pPr marL="305435" indent="-305435"/>
            <a:r>
              <a:rPr lang="en-US" sz="2800" dirty="0"/>
              <a:t>You could go back into your church groups and talk about what you’ve noticed. </a:t>
            </a:r>
          </a:p>
          <a:p>
            <a:pPr marL="305435" indent="-305435"/>
            <a:r>
              <a:rPr lang="en-US" sz="2800" dirty="0"/>
              <a:t>You may need some space, you could go out for a walk </a:t>
            </a:r>
          </a:p>
          <a:p>
            <a:pPr marL="305435" indent="-305435"/>
            <a:r>
              <a:rPr lang="en-US" sz="2800" dirty="0"/>
              <a:t>Or just have a chat and get to know each other better</a:t>
            </a:r>
          </a:p>
          <a:p>
            <a:pPr marL="305435" indent="-305435"/>
            <a:endParaRPr lang="en-GB" dirty="0"/>
          </a:p>
        </p:txBody>
      </p:sp>
    </p:spTree>
    <p:extLst>
      <p:ext uri="{BB962C8B-B14F-4D97-AF65-F5344CB8AC3E}">
        <p14:creationId xmlns:p14="http://schemas.microsoft.com/office/powerpoint/2010/main" val="2265203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339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79A1D-C909-4CCD-B1DD-40E106E166BD}"/>
              </a:ext>
            </a:extLst>
          </p:cNvPr>
          <p:cNvSpPr>
            <a:spLocks noGrp="1"/>
          </p:cNvSpPr>
          <p:nvPr>
            <p:ph type="title"/>
          </p:nvPr>
        </p:nvSpPr>
        <p:spPr/>
        <p:txBody>
          <a:bodyPr/>
          <a:lstStyle/>
          <a:p>
            <a:r>
              <a:rPr lang="en-US" cap="none" dirty="0"/>
              <a:t>What should our working groups focus on?</a:t>
            </a:r>
            <a:endParaRPr lang="en-GB" cap="none" dirty="0"/>
          </a:p>
        </p:txBody>
      </p:sp>
      <p:sp>
        <p:nvSpPr>
          <p:cNvPr id="3" name="Content Placeholder 2">
            <a:extLst>
              <a:ext uri="{FF2B5EF4-FFF2-40B4-BE49-F238E27FC236}">
                <a16:creationId xmlns:a16="http://schemas.microsoft.com/office/drawing/2014/main" id="{30D29DC8-6CB3-4D31-9934-B81B966764C2}"/>
              </a:ext>
            </a:extLst>
          </p:cNvPr>
          <p:cNvSpPr>
            <a:spLocks noGrp="1"/>
          </p:cNvSpPr>
          <p:nvPr>
            <p:ph idx="1"/>
          </p:nvPr>
        </p:nvSpPr>
        <p:spPr/>
        <p:txBody>
          <a:bodyPr/>
          <a:lstStyle/>
          <a:p>
            <a:pPr marL="305435" indent="-305435"/>
            <a:r>
              <a:rPr lang="en-US" sz="2400" dirty="0"/>
              <a:t>What does that mean we need to focus on?</a:t>
            </a:r>
          </a:p>
          <a:p>
            <a:pPr marL="305435" indent="-305435"/>
            <a:r>
              <a:rPr lang="en-US" sz="2400" dirty="0"/>
              <a:t>What do we need more information about, more data, further insight, to be able to have more detailed conversations?</a:t>
            </a:r>
          </a:p>
          <a:p>
            <a:pPr marL="305435" indent="-305435"/>
            <a:endParaRPr lang="en-US" sz="2400" dirty="0"/>
          </a:p>
          <a:p>
            <a:pPr marL="305435" indent="-305435"/>
            <a:r>
              <a:rPr lang="en-US" sz="2400" dirty="0"/>
              <a:t>In your small group you have 5 sticky dots – stick them onto the dials you think need to be formed into working groups </a:t>
            </a:r>
          </a:p>
          <a:p>
            <a:pPr marL="0" indent="0">
              <a:buNone/>
            </a:pPr>
            <a:endParaRPr lang="en-GB" dirty="0"/>
          </a:p>
        </p:txBody>
      </p:sp>
    </p:spTree>
    <p:extLst>
      <p:ext uri="{BB962C8B-B14F-4D97-AF65-F5344CB8AC3E}">
        <p14:creationId xmlns:p14="http://schemas.microsoft.com/office/powerpoint/2010/main" val="2277455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5E0590-BD8B-46BA-9803-DD5253E19349}"/>
              </a:ext>
            </a:extLst>
          </p:cNvPr>
          <p:cNvPicPr>
            <a:picLocks noChangeAspect="1"/>
          </p:cNvPicPr>
          <p:nvPr/>
        </p:nvPicPr>
        <p:blipFill>
          <a:blip r:embed="rId2"/>
          <a:stretch>
            <a:fillRect/>
          </a:stretch>
        </p:blipFill>
        <p:spPr>
          <a:xfrm>
            <a:off x="1206584" y="679465"/>
            <a:ext cx="9778832" cy="5499069"/>
          </a:xfrm>
          <a:prstGeom prst="rect">
            <a:avLst/>
          </a:prstGeom>
        </p:spPr>
      </p:pic>
    </p:spTree>
    <p:extLst>
      <p:ext uri="{BB962C8B-B14F-4D97-AF65-F5344CB8AC3E}">
        <p14:creationId xmlns:p14="http://schemas.microsoft.com/office/powerpoint/2010/main" val="1136387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lob:https://leicestercofeorg.sharepoint.com/d67331e9-7932-4dc3-8017-1a5bf4d83464">
            <a:extLst>
              <a:ext uri="{FF2B5EF4-FFF2-40B4-BE49-F238E27FC236}">
                <a16:creationId xmlns:a16="http://schemas.microsoft.com/office/drawing/2014/main" id="{339C43D6-92E3-48C5-A8E0-193541C09AA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a:extLst>
              <a:ext uri="{FF2B5EF4-FFF2-40B4-BE49-F238E27FC236}">
                <a16:creationId xmlns:a16="http://schemas.microsoft.com/office/drawing/2014/main" id="{AC0379BE-9471-47FF-8329-3E37B6CEC402}"/>
              </a:ext>
            </a:extLst>
          </p:cNvPr>
          <p:cNvPicPr>
            <a:picLocks noChangeAspect="1"/>
          </p:cNvPicPr>
          <p:nvPr/>
        </p:nvPicPr>
        <p:blipFill>
          <a:blip r:embed="rId2"/>
          <a:stretch>
            <a:fillRect/>
          </a:stretch>
        </p:blipFill>
        <p:spPr>
          <a:xfrm>
            <a:off x="1475202" y="160913"/>
            <a:ext cx="9241596" cy="6536174"/>
          </a:xfrm>
          <a:prstGeom prst="rect">
            <a:avLst/>
          </a:prstGeom>
        </p:spPr>
      </p:pic>
    </p:spTree>
    <p:extLst>
      <p:ext uri="{BB962C8B-B14F-4D97-AF65-F5344CB8AC3E}">
        <p14:creationId xmlns:p14="http://schemas.microsoft.com/office/powerpoint/2010/main" val="414218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BBE684-2BB6-4383-BCA8-4608CA7CD6F5}"/>
              </a:ext>
            </a:extLst>
          </p:cNvPr>
          <p:cNvPicPr>
            <a:picLocks noChangeAspect="1"/>
          </p:cNvPicPr>
          <p:nvPr/>
        </p:nvPicPr>
        <p:blipFill>
          <a:blip r:embed="rId2"/>
          <a:stretch>
            <a:fillRect/>
          </a:stretch>
        </p:blipFill>
        <p:spPr>
          <a:xfrm>
            <a:off x="437360" y="232916"/>
            <a:ext cx="11317279" cy="6392167"/>
          </a:xfrm>
          <a:prstGeom prst="rect">
            <a:avLst/>
          </a:prstGeom>
        </p:spPr>
      </p:pic>
    </p:spTree>
    <p:extLst>
      <p:ext uri="{BB962C8B-B14F-4D97-AF65-F5344CB8AC3E}">
        <p14:creationId xmlns:p14="http://schemas.microsoft.com/office/powerpoint/2010/main" val="512349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683BF-C1CF-4296-A618-A666F52D29CC}"/>
              </a:ext>
            </a:extLst>
          </p:cNvPr>
          <p:cNvSpPr>
            <a:spLocks noGrp="1"/>
          </p:cNvSpPr>
          <p:nvPr>
            <p:ph type="title"/>
          </p:nvPr>
        </p:nvSpPr>
        <p:spPr/>
        <p:txBody>
          <a:bodyPr/>
          <a:lstStyle/>
          <a:p>
            <a:r>
              <a:rPr lang="en-US" cap="none" dirty="0"/>
              <a:t>Working groups</a:t>
            </a:r>
            <a:endParaRPr lang="en-GB" cap="none" dirty="0"/>
          </a:p>
        </p:txBody>
      </p:sp>
      <p:sp>
        <p:nvSpPr>
          <p:cNvPr id="3" name="Content Placeholder 2">
            <a:extLst>
              <a:ext uri="{FF2B5EF4-FFF2-40B4-BE49-F238E27FC236}">
                <a16:creationId xmlns:a16="http://schemas.microsoft.com/office/drawing/2014/main" id="{92C62108-C37B-44EB-8291-B8EFE84322D1}"/>
              </a:ext>
            </a:extLst>
          </p:cNvPr>
          <p:cNvSpPr>
            <a:spLocks noGrp="1"/>
          </p:cNvSpPr>
          <p:nvPr>
            <p:ph idx="1"/>
          </p:nvPr>
        </p:nvSpPr>
        <p:spPr/>
        <p:txBody>
          <a:bodyPr/>
          <a:lstStyle/>
          <a:p>
            <a:pPr marL="305435" indent="-305435"/>
            <a:r>
              <a:rPr lang="en-US" sz="2400" dirty="0"/>
              <a:t>Working groups will have the next 8-12 weeks to meet, discuss and put together proposals – this may be done in person or online</a:t>
            </a:r>
          </a:p>
          <a:p>
            <a:pPr marL="305435" indent="-305435"/>
            <a:r>
              <a:rPr lang="en-US" sz="2400" dirty="0"/>
              <a:t>There are sign up sheets on each working group – sign yourself up or suggest someone you know from your church that would be great for the task (committing to speaking to them about it) </a:t>
            </a:r>
          </a:p>
          <a:p>
            <a:pPr marL="305435" indent="-305435"/>
            <a:r>
              <a:rPr lang="en-US" sz="2400" dirty="0"/>
              <a:t>Members of the Coordinating group will then be part of leading these working groups and will be in touch in due course to get started</a:t>
            </a:r>
            <a:endParaRPr lang="en-GB" sz="2400" dirty="0"/>
          </a:p>
        </p:txBody>
      </p:sp>
    </p:spTree>
    <p:extLst>
      <p:ext uri="{BB962C8B-B14F-4D97-AF65-F5344CB8AC3E}">
        <p14:creationId xmlns:p14="http://schemas.microsoft.com/office/powerpoint/2010/main" val="221579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B60BDAE-7328-49B6-8369-F81251EFB8D5}"/>
              </a:ext>
            </a:extLst>
          </p:cNvPr>
          <p:cNvPicPr>
            <a:picLocks noGrp="1" noChangeAspect="1"/>
          </p:cNvPicPr>
          <p:nvPr>
            <p:ph idx="1"/>
          </p:nvPr>
        </p:nvPicPr>
        <p:blipFill>
          <a:blip r:embed="rId3"/>
          <a:stretch>
            <a:fillRect/>
          </a:stretch>
        </p:blipFill>
        <p:spPr>
          <a:xfrm>
            <a:off x="2652610" y="2026444"/>
            <a:ext cx="6886779" cy="4666456"/>
          </a:xfrm>
          <a:prstGeom prst="rect">
            <a:avLst/>
          </a:prstGeom>
        </p:spPr>
      </p:pic>
    </p:spTree>
    <p:extLst>
      <p:ext uri="{BB962C8B-B14F-4D97-AF65-F5344CB8AC3E}">
        <p14:creationId xmlns:p14="http://schemas.microsoft.com/office/powerpoint/2010/main" val="1511808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F46D-BE43-403A-BC26-14D7E8467949}"/>
              </a:ext>
            </a:extLst>
          </p:cNvPr>
          <p:cNvSpPr>
            <a:spLocks noGrp="1"/>
          </p:cNvSpPr>
          <p:nvPr>
            <p:ph type="title"/>
          </p:nvPr>
        </p:nvSpPr>
        <p:spPr/>
        <p:txBody>
          <a:bodyPr/>
          <a:lstStyle/>
          <a:p>
            <a:r>
              <a:rPr lang="en-US" cap="none" dirty="0"/>
              <a:t>Worth remembering…</a:t>
            </a:r>
            <a:endParaRPr lang="en-GB" cap="none" dirty="0"/>
          </a:p>
        </p:txBody>
      </p:sp>
      <p:sp>
        <p:nvSpPr>
          <p:cNvPr id="3" name="Content Placeholder 2">
            <a:extLst>
              <a:ext uri="{FF2B5EF4-FFF2-40B4-BE49-F238E27FC236}">
                <a16:creationId xmlns:a16="http://schemas.microsoft.com/office/drawing/2014/main" id="{3F635925-2F05-4165-8C52-1ED3AF2FBD0A}"/>
              </a:ext>
            </a:extLst>
          </p:cNvPr>
          <p:cNvSpPr>
            <a:spLocks noGrp="1"/>
          </p:cNvSpPr>
          <p:nvPr>
            <p:ph idx="1"/>
          </p:nvPr>
        </p:nvSpPr>
        <p:spPr/>
        <p:txBody>
          <a:bodyPr>
            <a:normAutofit/>
          </a:bodyPr>
          <a:lstStyle/>
          <a:p>
            <a:r>
              <a:rPr lang="en-US" sz="2800" dirty="0"/>
              <a:t>God speaks through this! </a:t>
            </a:r>
          </a:p>
          <a:p>
            <a:r>
              <a:rPr lang="en-US" sz="2800" dirty="0"/>
              <a:t>We are looking for how God is speaking to us through this process. </a:t>
            </a:r>
          </a:p>
          <a:p>
            <a:endParaRPr lang="en-GB" sz="2800" dirty="0"/>
          </a:p>
          <a:p>
            <a:r>
              <a:rPr lang="en-US" sz="2800" dirty="0"/>
              <a:t>This is a process, exploring how this potential Minster Community could form. </a:t>
            </a:r>
            <a:endParaRPr lang="en-GB" sz="2800" dirty="0"/>
          </a:p>
        </p:txBody>
      </p:sp>
    </p:spTree>
    <p:extLst>
      <p:ext uri="{BB962C8B-B14F-4D97-AF65-F5344CB8AC3E}">
        <p14:creationId xmlns:p14="http://schemas.microsoft.com/office/powerpoint/2010/main" val="276333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17D4BA-D76E-4BF9-BF6C-C5E87E387B40}"/>
              </a:ext>
            </a:extLst>
          </p:cNvPr>
          <p:cNvPicPr>
            <a:picLocks noChangeAspect="1"/>
          </p:cNvPicPr>
          <p:nvPr/>
        </p:nvPicPr>
        <p:blipFill>
          <a:blip r:embed="rId2"/>
          <a:stretch>
            <a:fillRect/>
          </a:stretch>
        </p:blipFill>
        <p:spPr>
          <a:xfrm>
            <a:off x="863600" y="579119"/>
            <a:ext cx="10464800" cy="5886451"/>
          </a:xfrm>
          <a:prstGeom prst="rect">
            <a:avLst/>
          </a:prstGeom>
        </p:spPr>
      </p:pic>
    </p:spTree>
    <p:extLst>
      <p:ext uri="{BB962C8B-B14F-4D97-AF65-F5344CB8AC3E}">
        <p14:creationId xmlns:p14="http://schemas.microsoft.com/office/powerpoint/2010/main" val="109590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6A58B7-9606-434D-832F-F04C07B77A65}"/>
              </a:ext>
            </a:extLst>
          </p:cNvPr>
          <p:cNvPicPr>
            <a:picLocks noChangeAspect="1"/>
          </p:cNvPicPr>
          <p:nvPr/>
        </p:nvPicPr>
        <p:blipFill>
          <a:blip r:embed="rId2"/>
          <a:stretch>
            <a:fillRect/>
          </a:stretch>
        </p:blipFill>
        <p:spPr>
          <a:xfrm>
            <a:off x="1158240" y="697229"/>
            <a:ext cx="9794240" cy="5509261"/>
          </a:xfrm>
          <a:prstGeom prst="rect">
            <a:avLst/>
          </a:prstGeom>
        </p:spPr>
      </p:pic>
    </p:spTree>
    <p:extLst>
      <p:ext uri="{BB962C8B-B14F-4D97-AF65-F5344CB8AC3E}">
        <p14:creationId xmlns:p14="http://schemas.microsoft.com/office/powerpoint/2010/main" val="3245841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lob:https://leicestercofeorg.sharepoint.com/d67331e9-7932-4dc3-8017-1a5bf4d83464">
            <a:extLst>
              <a:ext uri="{FF2B5EF4-FFF2-40B4-BE49-F238E27FC236}">
                <a16:creationId xmlns:a16="http://schemas.microsoft.com/office/drawing/2014/main" id="{339C43D6-92E3-48C5-A8E0-193541C09AA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a:extLst>
              <a:ext uri="{FF2B5EF4-FFF2-40B4-BE49-F238E27FC236}">
                <a16:creationId xmlns:a16="http://schemas.microsoft.com/office/drawing/2014/main" id="{AC0379BE-9471-47FF-8329-3E37B6CEC402}"/>
              </a:ext>
            </a:extLst>
          </p:cNvPr>
          <p:cNvPicPr>
            <a:picLocks noChangeAspect="1"/>
          </p:cNvPicPr>
          <p:nvPr/>
        </p:nvPicPr>
        <p:blipFill>
          <a:blip r:embed="rId2"/>
          <a:stretch>
            <a:fillRect/>
          </a:stretch>
        </p:blipFill>
        <p:spPr>
          <a:xfrm>
            <a:off x="1475202" y="160913"/>
            <a:ext cx="9241596" cy="6536174"/>
          </a:xfrm>
          <a:prstGeom prst="rect">
            <a:avLst/>
          </a:prstGeom>
        </p:spPr>
      </p:pic>
    </p:spTree>
    <p:extLst>
      <p:ext uri="{BB962C8B-B14F-4D97-AF65-F5344CB8AC3E}">
        <p14:creationId xmlns:p14="http://schemas.microsoft.com/office/powerpoint/2010/main" val="2467480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5E0590-BD8B-46BA-9803-DD5253E19349}"/>
              </a:ext>
            </a:extLst>
          </p:cNvPr>
          <p:cNvPicPr>
            <a:picLocks noChangeAspect="1"/>
          </p:cNvPicPr>
          <p:nvPr/>
        </p:nvPicPr>
        <p:blipFill>
          <a:blip r:embed="rId2"/>
          <a:stretch>
            <a:fillRect/>
          </a:stretch>
        </p:blipFill>
        <p:spPr>
          <a:xfrm>
            <a:off x="1206584" y="679465"/>
            <a:ext cx="9778832" cy="5499069"/>
          </a:xfrm>
          <a:prstGeom prst="rect">
            <a:avLst/>
          </a:prstGeom>
        </p:spPr>
      </p:pic>
    </p:spTree>
    <p:extLst>
      <p:ext uri="{BB962C8B-B14F-4D97-AF65-F5344CB8AC3E}">
        <p14:creationId xmlns:p14="http://schemas.microsoft.com/office/powerpoint/2010/main" val="2156526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BBE684-2BB6-4383-BCA8-4608CA7CD6F5}"/>
              </a:ext>
            </a:extLst>
          </p:cNvPr>
          <p:cNvPicPr>
            <a:picLocks noChangeAspect="1"/>
          </p:cNvPicPr>
          <p:nvPr/>
        </p:nvPicPr>
        <p:blipFill>
          <a:blip r:embed="rId2"/>
          <a:stretch>
            <a:fillRect/>
          </a:stretch>
        </p:blipFill>
        <p:spPr>
          <a:xfrm>
            <a:off x="437360" y="232916"/>
            <a:ext cx="11317279" cy="6392167"/>
          </a:xfrm>
          <a:prstGeom prst="rect">
            <a:avLst/>
          </a:prstGeom>
        </p:spPr>
      </p:pic>
    </p:spTree>
    <p:extLst>
      <p:ext uri="{BB962C8B-B14F-4D97-AF65-F5344CB8AC3E}">
        <p14:creationId xmlns:p14="http://schemas.microsoft.com/office/powerpoint/2010/main" val="1429813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2CCEA-BE18-4131-968A-30F960260F2A}"/>
              </a:ext>
            </a:extLst>
          </p:cNvPr>
          <p:cNvSpPr>
            <a:spLocks noGrp="1"/>
          </p:cNvSpPr>
          <p:nvPr>
            <p:ph type="title"/>
          </p:nvPr>
        </p:nvSpPr>
        <p:spPr/>
        <p:txBody>
          <a:bodyPr/>
          <a:lstStyle/>
          <a:p>
            <a:r>
              <a:rPr lang="en-US" cap="none" dirty="0"/>
              <a:t>Aim for today</a:t>
            </a:r>
            <a:endParaRPr lang="en-GB" cap="none" dirty="0"/>
          </a:p>
        </p:txBody>
      </p:sp>
      <p:sp>
        <p:nvSpPr>
          <p:cNvPr id="4" name="Subtitle 2">
            <a:extLst>
              <a:ext uri="{FF2B5EF4-FFF2-40B4-BE49-F238E27FC236}">
                <a16:creationId xmlns:a16="http://schemas.microsoft.com/office/drawing/2014/main" id="{A332CCD0-97A7-4603-B940-9354B5821F53}"/>
              </a:ext>
            </a:extLst>
          </p:cNvPr>
          <p:cNvSpPr>
            <a:spLocks noGrp="1"/>
          </p:cNvSpPr>
          <p:nvPr>
            <p:ph idx="1"/>
          </p:nvPr>
        </p:nvSpPr>
        <p:spPr/>
        <p:txBody>
          <a:bodyPr>
            <a:noAutofit/>
          </a:bodyPr>
          <a:lstStyle/>
          <a:p>
            <a:pPr marL="0" indent="0" algn="l">
              <a:buNone/>
            </a:pPr>
            <a:r>
              <a:rPr lang="en-US" sz="2400" dirty="0"/>
              <a:t>To build relationships, build trust, and discover more about each other and our churches.</a:t>
            </a:r>
          </a:p>
          <a:p>
            <a:pPr marL="0" indent="0" algn="l">
              <a:buNone/>
            </a:pPr>
            <a:r>
              <a:rPr lang="en-US" sz="2400" dirty="0"/>
              <a:t>To look for patterns and notice what God may be saying to us through our Conversation Prompts and Storyboards</a:t>
            </a:r>
          </a:p>
          <a:p>
            <a:pPr marL="0" indent="0" algn="l">
              <a:buNone/>
            </a:pPr>
            <a:r>
              <a:rPr lang="en-US" sz="2400" dirty="0"/>
              <a:t>To work out where our energy and focus needs to be when thinking about working effectively together as a Minster Community.</a:t>
            </a:r>
          </a:p>
          <a:p>
            <a:pPr marL="0" indent="0" algn="l">
              <a:buNone/>
            </a:pPr>
            <a:endParaRPr lang="en-US" sz="2400" dirty="0"/>
          </a:p>
          <a:p>
            <a:pPr marL="0" indent="0" algn="l">
              <a:buNone/>
            </a:pPr>
            <a:r>
              <a:rPr lang="en-US" sz="2400" b="1" dirty="0"/>
              <a:t>By the end of this meeting we will have identified Working Groups to focus on particular aspects of minster community life – to help move us forward in this process </a:t>
            </a:r>
            <a:endParaRPr lang="en-GB" sz="2400" b="1" dirty="0"/>
          </a:p>
        </p:txBody>
      </p:sp>
    </p:spTree>
    <p:extLst>
      <p:ext uri="{BB962C8B-B14F-4D97-AF65-F5344CB8AC3E}">
        <p14:creationId xmlns:p14="http://schemas.microsoft.com/office/powerpoint/2010/main" val="137621350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057E6185B311F42B331F4C0ED8493F8" ma:contentTypeVersion="11" ma:contentTypeDescription="Create a new document." ma:contentTypeScope="" ma:versionID="2213936d1f1ede178c5640e2a6956412">
  <xsd:schema xmlns:xsd="http://www.w3.org/2001/XMLSchema" xmlns:xs="http://www.w3.org/2001/XMLSchema" xmlns:p="http://schemas.microsoft.com/office/2006/metadata/properties" xmlns:ns3="53e25ba0-0e89-4bb8-829e-5b489e12409f" targetNamespace="http://schemas.microsoft.com/office/2006/metadata/properties" ma:root="true" ma:fieldsID="93b39e963a4f04446f446a64949fa31d" ns3:_="">
    <xsd:import namespace="53e25ba0-0e89-4bb8-829e-5b489e12409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e25ba0-0e89-4bb8-829e-5b489e1240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223F99-1D6C-48E3-A9D3-FE53E01812AB}">
  <ds:schemaRef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dcmitype/"/>
    <ds:schemaRef ds:uri="53e25ba0-0e89-4bb8-829e-5b489e12409f"/>
    <ds:schemaRef ds:uri="http://www.w3.org/XML/1998/namespace"/>
    <ds:schemaRef ds:uri="http://purl.org/dc/terms/"/>
  </ds:schemaRefs>
</ds:datastoreItem>
</file>

<file path=customXml/itemProps2.xml><?xml version="1.0" encoding="utf-8"?>
<ds:datastoreItem xmlns:ds="http://schemas.openxmlformats.org/officeDocument/2006/customXml" ds:itemID="{B2224C9C-14F7-4961-8869-9838FF6621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e25ba0-0e89-4bb8-829e-5b489e1240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5AC020-A906-4606-A050-1A6A329370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144</TotalTime>
  <Words>1270</Words>
  <Application>Microsoft Office PowerPoint</Application>
  <PresentationFormat>Widescreen</PresentationFormat>
  <Paragraphs>88</Paragraphs>
  <Slides>27</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Calibri</vt:lpstr>
      <vt:lpstr>Gill Sans MT</vt:lpstr>
      <vt:lpstr>Wingdings 2</vt:lpstr>
      <vt:lpstr>Dividend</vt:lpstr>
      <vt:lpstr>Minster Community Discernment  Day</vt:lpstr>
      <vt:lpstr>What’s happened so far?</vt:lpstr>
      <vt:lpstr>Worth remembering…</vt:lpstr>
      <vt:lpstr>PowerPoint Presentation</vt:lpstr>
      <vt:lpstr>PowerPoint Presentation</vt:lpstr>
      <vt:lpstr>PowerPoint Presentation</vt:lpstr>
      <vt:lpstr>PowerPoint Presentation</vt:lpstr>
      <vt:lpstr>PowerPoint Presentation</vt:lpstr>
      <vt:lpstr>Aim for today</vt:lpstr>
      <vt:lpstr>PowerPoint Presentation</vt:lpstr>
      <vt:lpstr>How are we going to work together today?</vt:lpstr>
      <vt:lpstr>PowerPoint Presentation</vt:lpstr>
      <vt:lpstr>PowerPoint Presentation</vt:lpstr>
      <vt:lpstr>PowerPoint Presentation</vt:lpstr>
      <vt:lpstr>STORYBOARDS</vt:lpstr>
      <vt:lpstr>How did you learn to cook?</vt:lpstr>
      <vt:lpstr>CONVERSATION  PROMPTS</vt:lpstr>
      <vt:lpstr>Join up...</vt:lpstr>
      <vt:lpstr>PowerPoint Presentation</vt:lpstr>
      <vt:lpstr>Lunch </vt:lpstr>
      <vt:lpstr>PowerPoint Presentation</vt:lpstr>
      <vt:lpstr>What should our working groups focus on?</vt:lpstr>
      <vt:lpstr>PowerPoint Presentation</vt:lpstr>
      <vt:lpstr>PowerPoint Presentation</vt:lpstr>
      <vt:lpstr>PowerPoint Presentation</vt:lpstr>
      <vt:lpstr>Working groups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Full day</dc:title>
  <dc:creator>Beth Cluer</dc:creator>
  <cp:lastModifiedBy>Stuart Burns</cp:lastModifiedBy>
  <cp:revision>57</cp:revision>
  <dcterms:created xsi:type="dcterms:W3CDTF">2022-07-28T14:23:38Z</dcterms:created>
  <dcterms:modified xsi:type="dcterms:W3CDTF">2023-03-27T12:52:04Z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0x0101000057E6185B311F42B331F4C0ED8493F8</vt:lpwstr>
  </property>
  <property fmtid="{D5CDD505-2E9C-101B-9397-08002B2CF9AE}" pid="3" name="MediaServiceImageTags">
    <vt:lpwstr/>
  </property>
</Properties>
</file>